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7" r:id="rId12"/>
    <p:sldId id="267" r:id="rId13"/>
    <p:sldId id="268" r:id="rId14"/>
    <p:sldId id="269" r:id="rId15"/>
    <p:sldId id="278" r:id="rId16"/>
    <p:sldId id="280" r:id="rId17"/>
    <p:sldId id="279" r:id="rId18"/>
    <p:sldId id="281" r:id="rId19"/>
    <p:sldId id="283" r:id="rId20"/>
    <p:sldId id="282" r:id="rId21"/>
    <p:sldId id="284" r:id="rId22"/>
    <p:sldId id="270" r:id="rId23"/>
    <p:sldId id="271" r:id="rId24"/>
    <p:sldId id="285" r:id="rId25"/>
    <p:sldId id="276" r:id="rId2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5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5623" y="2595867"/>
            <a:ext cx="6532752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521" y="1260983"/>
            <a:ext cx="8372957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49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89427" y="328663"/>
            <a:ext cx="6066155" cy="4940935"/>
            <a:chOff x="2989427" y="328663"/>
            <a:chExt cx="6066155" cy="4940935"/>
          </a:xfrm>
        </p:grpSpPr>
        <p:sp>
          <p:nvSpPr>
            <p:cNvPr id="4" name="object 4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20897" y="1262418"/>
            <a:ext cx="539813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3200" b="1" i="1" spc="-20" dirty="0" smtClean="0">
                <a:solidFill>
                  <a:srgbClr val="FFFF00"/>
                </a:solidFill>
                <a:latin typeface="Times New Roman"/>
                <a:cs typeface="Times New Roman"/>
              </a:rPr>
              <a:t>TO </a:t>
            </a:r>
            <a:r>
              <a:rPr lang="en-US" sz="3200" b="1" i="1" spc="-20" dirty="0">
                <a:solidFill>
                  <a:srgbClr val="FFFF00"/>
                </a:solidFill>
                <a:latin typeface="Times New Roman"/>
                <a:cs typeface="Times New Roman"/>
              </a:rPr>
              <a:t>INVESTIGATE THE THERMOLUMINESCENT PROPERTIES OF SYNTHESIZED NANOPHOSPHORS FOR USE IN RADIATION DOSIMETRY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0" y="3505200"/>
            <a:ext cx="2992284" cy="3352799"/>
            <a:chOff x="143637" y="3792956"/>
            <a:chExt cx="2854325" cy="2830830"/>
          </a:xfrm>
          <a:solidFill>
            <a:schemeClr val="tx1">
              <a:alpha val="40000"/>
            </a:schemeClr>
          </a:solidFill>
        </p:grpSpPr>
        <p:sp>
          <p:nvSpPr>
            <p:cNvPr id="14" name="object 14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4325" y="3674376"/>
            <a:ext cx="2686685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i="1" spc="-229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dirty="0">
              <a:latin typeface="Trebuchet MS"/>
              <a:cs typeface="Trebuchet MS"/>
            </a:endParaRPr>
          </a:p>
          <a:p>
            <a:pPr marL="12700">
              <a:lnSpc>
                <a:spcPts val="2905"/>
              </a:lnSpc>
            </a:pP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i="1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i="1" spc="11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i="1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i="1" spc="1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i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i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i="1" spc="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0"/>
              </a:spcBef>
            </a:pP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Sri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Venkateswara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College, </a:t>
            </a:r>
            <a:r>
              <a:rPr sz="16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Delhi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University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874" y="5171386"/>
            <a:ext cx="2681605" cy="13789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i="1" spc="-2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i="1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i="1" spc="-20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i="1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2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220" dirty="0">
                <a:solidFill>
                  <a:srgbClr val="FFFFFF"/>
                </a:solidFill>
                <a:latin typeface="Trebuchet MS"/>
                <a:cs typeface="Trebuchet MS"/>
              </a:rPr>
              <a:t>gu</a:t>
            </a:r>
            <a:r>
              <a:rPr i="1" spc="-210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i="1" spc="-1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i="1" spc="-1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i="1" spc="-275" dirty="0">
                <a:solidFill>
                  <a:srgbClr val="FFFFFF"/>
                </a:solidFill>
                <a:latin typeface="Trebuchet MS"/>
                <a:cs typeface="Trebuchet MS"/>
              </a:rPr>
              <a:t>f:  </a:t>
            </a:r>
            <a:endParaRPr lang="en-US" sz="2000" i="1" spc="23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i="1" spc="114" dirty="0">
                <a:solidFill>
                  <a:srgbClr val="FFFFFF"/>
                </a:solidFill>
                <a:latin typeface="Arial"/>
                <a:cs typeface="Arial"/>
              </a:rPr>
              <a:t>Prof. </a:t>
            </a:r>
            <a:r>
              <a:rPr lang="en-US" i="1" spc="114" dirty="0" err="1">
                <a:solidFill>
                  <a:srgbClr val="FFFFFF"/>
                </a:solidFill>
                <a:latin typeface="Arial"/>
                <a:cs typeface="Arial"/>
              </a:rPr>
              <a:t>Anant</a:t>
            </a:r>
            <a:r>
              <a:rPr lang="en-US" i="1" spc="114" dirty="0">
                <a:solidFill>
                  <a:srgbClr val="FFFFFF"/>
                </a:solidFill>
                <a:latin typeface="Arial"/>
                <a:cs typeface="Arial"/>
              </a:rPr>
              <a:t> Pandey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Professor, </a:t>
            </a:r>
            <a:r>
              <a:rPr lang="en-US" sz="16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Department </a:t>
            </a: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of Physics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Sri </a:t>
            </a:r>
            <a:r>
              <a:rPr lang="en-US" sz="1600" spc="-85" dirty="0" err="1">
                <a:solidFill>
                  <a:srgbClr val="FFFFFF"/>
                </a:solidFill>
                <a:latin typeface="Trebuchet MS"/>
                <a:cs typeface="Trebuchet MS"/>
              </a:rPr>
              <a:t>Venkateswara</a:t>
            </a: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 College,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University of Delhi</a:t>
            </a:r>
            <a:endParaRPr sz="1600" spc="-85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8742" y="192940"/>
            <a:ext cx="3764279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lang="en-US" sz="4150" i="1" spc="-30" dirty="0" smtClean="0">
                <a:solidFill>
                  <a:srgbClr val="214A11"/>
                </a:solidFill>
                <a:latin typeface="Arial"/>
                <a:cs typeface="Arial"/>
              </a:rPr>
              <a:t>Synthesis</a:t>
            </a:r>
            <a:endParaRPr sz="415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8835" y="1078204"/>
            <a:ext cx="4430877" cy="2918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8105" y="683262"/>
            <a:ext cx="176339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i="1" spc="-350" dirty="0">
                <a:solidFill>
                  <a:srgbClr val="10461A"/>
                </a:solidFill>
                <a:latin typeface="Arial"/>
                <a:cs typeface="Arial"/>
              </a:rPr>
              <a:t>R</a:t>
            </a:r>
            <a:r>
              <a:rPr sz="4150" i="1" spc="-225" dirty="0">
                <a:solidFill>
                  <a:srgbClr val="10461A"/>
                </a:solidFill>
                <a:latin typeface="Arial"/>
                <a:cs typeface="Arial"/>
              </a:rPr>
              <a:t>e</a:t>
            </a:r>
            <a:r>
              <a:rPr sz="4150" i="1" spc="60" dirty="0">
                <a:solidFill>
                  <a:srgbClr val="10461A"/>
                </a:solidFill>
                <a:latin typeface="Arial"/>
                <a:cs typeface="Arial"/>
              </a:rPr>
              <a:t>su</a:t>
            </a:r>
            <a:r>
              <a:rPr sz="4150" i="1" spc="10" dirty="0">
                <a:solidFill>
                  <a:srgbClr val="10461A"/>
                </a:solidFill>
                <a:latin typeface="Arial"/>
                <a:cs typeface="Arial"/>
              </a:rPr>
              <a:t>l</a:t>
            </a:r>
            <a:r>
              <a:rPr sz="4150" i="1" spc="130" dirty="0">
                <a:solidFill>
                  <a:srgbClr val="10461A"/>
                </a:solidFill>
                <a:latin typeface="Arial"/>
                <a:cs typeface="Arial"/>
              </a:rPr>
              <a:t>ts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3" y="1828235"/>
            <a:ext cx="4224409" cy="33812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62" y="1828235"/>
            <a:ext cx="4189677" cy="3416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195968" y="5301342"/>
            <a:ext cx="445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Dose </a:t>
            </a:r>
            <a:r>
              <a:rPr lang="en-US" dirty="0"/>
              <a:t>response for Calcium Sodium </a:t>
            </a:r>
            <a:r>
              <a:rPr lang="en-US" dirty="0" err="1"/>
              <a:t>Sulphate</a:t>
            </a:r>
            <a:endParaRPr lang="en-US" dirty="0"/>
          </a:p>
          <a:p>
            <a:pPr algn="ctr"/>
            <a:r>
              <a:rPr lang="en-US" dirty="0"/>
              <a:t>when irradiated with Gamma ray at 50 </a:t>
            </a:r>
            <a:r>
              <a:rPr lang="en-US" dirty="0" err="1"/>
              <a:t>Gy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34465" y="5301342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Dose </a:t>
            </a:r>
            <a:r>
              <a:rPr lang="en-US" dirty="0"/>
              <a:t>response for Calcium Sodium </a:t>
            </a:r>
            <a:r>
              <a:rPr lang="en-US" dirty="0" err="1"/>
              <a:t>Sulphate</a:t>
            </a:r>
            <a:endParaRPr lang="en-US" dirty="0"/>
          </a:p>
          <a:p>
            <a:r>
              <a:rPr lang="en-US" dirty="0"/>
              <a:t>when irradiated with Gamma ray at 100 </a:t>
            </a:r>
            <a:r>
              <a:rPr lang="en-US" dirty="0" err="1"/>
              <a:t>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58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02298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8105" y="683262"/>
            <a:ext cx="176339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i="1" spc="-350" dirty="0">
                <a:solidFill>
                  <a:srgbClr val="10461A"/>
                </a:solidFill>
                <a:latin typeface="Arial"/>
                <a:cs typeface="Arial"/>
              </a:rPr>
              <a:t>R</a:t>
            </a:r>
            <a:r>
              <a:rPr sz="4150" i="1" spc="-225" dirty="0">
                <a:solidFill>
                  <a:srgbClr val="10461A"/>
                </a:solidFill>
                <a:latin typeface="Arial"/>
                <a:cs typeface="Arial"/>
              </a:rPr>
              <a:t>e</a:t>
            </a:r>
            <a:r>
              <a:rPr sz="4150" i="1" spc="60" dirty="0">
                <a:solidFill>
                  <a:srgbClr val="10461A"/>
                </a:solidFill>
                <a:latin typeface="Arial"/>
                <a:cs typeface="Arial"/>
              </a:rPr>
              <a:t>su</a:t>
            </a:r>
            <a:r>
              <a:rPr sz="4150" i="1" spc="10" dirty="0">
                <a:solidFill>
                  <a:srgbClr val="10461A"/>
                </a:solidFill>
                <a:latin typeface="Arial"/>
                <a:cs typeface="Arial"/>
              </a:rPr>
              <a:t>l</a:t>
            </a:r>
            <a:r>
              <a:rPr sz="4150" i="1" spc="130" dirty="0">
                <a:solidFill>
                  <a:srgbClr val="10461A"/>
                </a:solidFill>
                <a:latin typeface="Arial"/>
                <a:cs typeface="Arial"/>
              </a:rPr>
              <a:t>ts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711733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r>
              <a:rPr sz="1800" i="1" spc="125" dirty="0">
                <a:solidFill>
                  <a:srgbClr val="FFFFFF"/>
                </a:solidFill>
                <a:latin typeface="Georgia"/>
                <a:cs typeface="Georgia"/>
              </a:rPr>
              <a:t>Each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Georgia"/>
                <a:cs typeface="Georgia"/>
              </a:rPr>
              <a:t>tap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i="1" spc="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90" dirty="0">
                <a:solidFill>
                  <a:srgbClr val="FFFFFF"/>
                </a:solidFill>
                <a:latin typeface="Georgia"/>
                <a:cs typeface="Georgia"/>
              </a:rPr>
              <a:t>chip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i="1" spc="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25" dirty="0">
                <a:solidFill>
                  <a:srgbClr val="FFFFFF"/>
                </a:solidFill>
                <a:latin typeface="Georgia"/>
                <a:cs typeface="Georgia"/>
              </a:rPr>
              <a:t>providing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35" dirty="0">
                <a:solidFill>
                  <a:srgbClr val="FFFFFF"/>
                </a:solidFill>
                <a:latin typeface="Georgia"/>
                <a:cs typeface="Georgia"/>
              </a:rPr>
              <a:t>2±0.5ns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40" dirty="0">
                <a:solidFill>
                  <a:srgbClr val="FFFFFF"/>
                </a:solidFill>
                <a:latin typeface="Georgia"/>
                <a:cs typeface="Georgia"/>
              </a:rPr>
              <a:t>delay</a:t>
            </a:r>
            <a:r>
              <a:rPr sz="1800" i="1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which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FF"/>
                </a:solidFill>
                <a:latin typeface="Georgia"/>
                <a:cs typeface="Georgia"/>
              </a:rPr>
              <a:t>within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i="1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70" dirty="0" smtClean="0">
                <a:solidFill>
                  <a:srgbClr val="FFFFFF"/>
                </a:solidFill>
                <a:latin typeface="Georgia"/>
                <a:cs typeface="Georgia"/>
              </a:rPr>
              <a:t>escribed</a:t>
            </a:r>
            <a:r>
              <a:rPr sz="1800" i="1" spc="135" dirty="0" smtClean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FFFFFF"/>
                </a:solidFill>
                <a:latin typeface="Georgia"/>
                <a:cs typeface="Georgia"/>
              </a:rPr>
              <a:t>values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64" y="1356425"/>
            <a:ext cx="4522898" cy="39106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" y="1380864"/>
            <a:ext cx="4192712" cy="3886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TextBox 17"/>
          <p:cNvSpPr txBox="1"/>
          <p:nvPr/>
        </p:nvSpPr>
        <p:spPr>
          <a:xfrm>
            <a:off x="107183" y="5682614"/>
            <a:ext cx="4236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Dose </a:t>
            </a:r>
            <a:r>
              <a:rPr lang="en-US" dirty="0"/>
              <a:t>response for Calcium Sodium </a:t>
            </a:r>
            <a:r>
              <a:rPr lang="en-US" dirty="0" err="1" smtClean="0"/>
              <a:t>Sulphate</a:t>
            </a:r>
            <a:r>
              <a:rPr lang="en-US" dirty="0" smtClean="0"/>
              <a:t> </a:t>
            </a:r>
            <a:r>
              <a:rPr lang="en-US" dirty="0"/>
              <a:t>after doping with Europium when </a:t>
            </a:r>
            <a:r>
              <a:rPr lang="en-US" dirty="0" smtClean="0"/>
              <a:t>irradiated with </a:t>
            </a:r>
            <a:r>
              <a:rPr lang="en-US" dirty="0"/>
              <a:t>Gamma ray at 50 </a:t>
            </a:r>
            <a:r>
              <a:rPr lang="en-US" dirty="0" err="1"/>
              <a:t>Gy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569802" y="5682614"/>
            <a:ext cx="427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</a:t>
            </a:r>
            <a:r>
              <a:rPr lang="en-US" dirty="0"/>
              <a:t>of doping on dose response of Cal-</a:t>
            </a:r>
          </a:p>
          <a:p>
            <a:r>
              <a:rPr lang="en-US" dirty="0" err="1"/>
              <a:t>cium</a:t>
            </a:r>
            <a:r>
              <a:rPr lang="en-US" dirty="0"/>
              <a:t> Sodium </a:t>
            </a:r>
            <a:r>
              <a:rPr lang="en-US" dirty="0" err="1"/>
              <a:t>Sulphate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" y="2595867"/>
            <a:ext cx="9067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85" dirty="0" smtClean="0"/>
              <a:t>Lithium </a:t>
            </a:r>
            <a:r>
              <a:rPr lang="en-US" spc="185" dirty="0" err="1" smtClean="0"/>
              <a:t>metasilicate</a:t>
            </a:r>
            <a:r>
              <a:rPr lang="en-US" spc="185" dirty="0" smtClean="0"/>
              <a:t/>
            </a:r>
            <a:br>
              <a:rPr lang="en-US" spc="185" dirty="0" smtClean="0"/>
            </a:br>
            <a:r>
              <a:rPr lang="en-US" spc="185" dirty="0" smtClean="0"/>
              <a:t>Li</a:t>
            </a:r>
            <a:r>
              <a:rPr lang="en-US" spc="185" baseline="-25000" dirty="0" smtClean="0"/>
              <a:t>2</a:t>
            </a:r>
            <a:r>
              <a:rPr lang="en-US" spc="185" dirty="0" smtClean="0"/>
              <a:t>SiO</a:t>
            </a:r>
            <a:r>
              <a:rPr lang="en-US" spc="185" baseline="-25000" dirty="0" smtClean="0"/>
              <a:t>3</a:t>
            </a:r>
            <a:endParaRPr lang="en-US" spc="185" baseline="-25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384149"/>
            <a:ext cx="297180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Synthesis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384149"/>
            <a:ext cx="297180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Results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57" y="1097454"/>
            <a:ext cx="4374443" cy="45562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" y="1108394"/>
            <a:ext cx="4235055" cy="45453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695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384149"/>
            <a:ext cx="297180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Results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3" y="990600"/>
            <a:ext cx="4607490" cy="48727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8" y="1064688"/>
            <a:ext cx="4053644" cy="4822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4338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384149"/>
            <a:ext cx="297180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Results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05" y="1189112"/>
            <a:ext cx="4419601" cy="46020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204352"/>
            <a:ext cx="4054183" cy="45868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18065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84149"/>
            <a:ext cx="42672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Effect of Doping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5" y="1228790"/>
            <a:ext cx="8072845" cy="53229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604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84149"/>
            <a:ext cx="42672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Effect of Doping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60707"/>
            <a:ext cx="7991823" cy="54686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0152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43B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89577" y="2437091"/>
            <a:ext cx="45662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i="1" spc="-1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Thermoluminescence</a:t>
            </a:r>
            <a:r>
              <a:rPr lang="en-US" sz="2600" b="1" i="1" spc="-1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Dosimetry</a:t>
            </a:r>
            <a:endParaRPr sz="260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93948" y="2266861"/>
            <a:ext cx="5535295" cy="1673860"/>
            <a:chOff x="3293948" y="2266861"/>
            <a:chExt cx="5535295" cy="1673860"/>
          </a:xfrm>
        </p:grpSpPr>
        <p:sp>
          <p:nvSpPr>
            <p:cNvPr id="28" name="object 28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329264" y="3227298"/>
            <a:ext cx="3603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CaNa</a:t>
            </a:r>
            <a:r>
              <a:rPr lang="en-US" sz="4400" b="1" i="1" spc="-5" baseline="-25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lang="en-US" sz="44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(SO</a:t>
            </a:r>
            <a:r>
              <a:rPr lang="en-US" sz="4400" b="1" i="1" spc="-5" baseline="-25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lang="en-US" sz="44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lang="en-US" sz="4400" b="1" i="1" spc="-5" baseline="-25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4400" dirty="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30041" y="3207931"/>
            <a:ext cx="5398770" cy="1677035"/>
            <a:chOff x="3430041" y="3207931"/>
            <a:chExt cx="5398770" cy="1677035"/>
          </a:xfrm>
        </p:grpSpPr>
        <p:sp>
          <p:nvSpPr>
            <p:cNvPr id="42" name="object 42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AA5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189577" y="4136656"/>
            <a:ext cx="2932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Li</a:t>
            </a:r>
            <a:r>
              <a:rPr lang="en-US" sz="4800" b="1" i="1" spc="-5" baseline="-25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lang="en-US" sz="48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SiO</a:t>
            </a:r>
            <a:r>
              <a:rPr lang="en-US" sz="4800" b="1" i="1" spc="-5" baseline="-25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4800" dirty="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240697" y="4153789"/>
            <a:ext cx="5588000" cy="1675130"/>
            <a:chOff x="3240697" y="4153789"/>
            <a:chExt cx="5588000" cy="1675130"/>
          </a:xfrm>
        </p:grpSpPr>
        <p:sp>
          <p:nvSpPr>
            <p:cNvPr id="56" name="object 56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D05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734904" y="5218467"/>
            <a:ext cx="4842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i="1" spc="-3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3200" dirty="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77298" y="1975504"/>
            <a:ext cx="3481070" cy="3938270"/>
            <a:chOff x="177298" y="1975504"/>
            <a:chExt cx="3481070" cy="3938270"/>
          </a:xfrm>
        </p:grpSpPr>
        <p:sp>
          <p:nvSpPr>
            <p:cNvPr id="70" name="object 70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34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17"/>
                  </a:lnTo>
                  <a:lnTo>
                    <a:pt x="8636" y="475195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34"/>
                  </a:lnTo>
                  <a:lnTo>
                    <a:pt x="234721" y="752754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7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4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77"/>
                  </a:lnTo>
                  <a:lnTo>
                    <a:pt x="764641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15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36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8" y="87477"/>
                  </a:lnTo>
                  <a:lnTo>
                    <a:pt x="610920" y="63360"/>
                  </a:lnTo>
                  <a:lnTo>
                    <a:pt x="574916" y="42837"/>
                  </a:lnTo>
                  <a:lnTo>
                    <a:pt x="537121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74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56"/>
                  </a:lnTo>
                  <a:lnTo>
                    <a:pt x="153720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34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794"/>
                  </a:lnTo>
                  <a:lnTo>
                    <a:pt x="756716" y="552957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54"/>
                  </a:lnTo>
                  <a:lnTo>
                    <a:pt x="197993" y="734034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195"/>
                  </a:lnTo>
                  <a:lnTo>
                    <a:pt x="2159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34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17"/>
                  </a:lnTo>
                  <a:lnTo>
                    <a:pt x="8636" y="475195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34"/>
                  </a:lnTo>
                  <a:lnTo>
                    <a:pt x="234721" y="752754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7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4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77"/>
                  </a:lnTo>
                  <a:lnTo>
                    <a:pt x="764641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15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36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8" y="87477"/>
                  </a:lnTo>
                  <a:lnTo>
                    <a:pt x="610920" y="63360"/>
                  </a:lnTo>
                  <a:lnTo>
                    <a:pt x="574916" y="42837"/>
                  </a:lnTo>
                  <a:lnTo>
                    <a:pt x="537121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D05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74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56"/>
                  </a:lnTo>
                  <a:lnTo>
                    <a:pt x="153720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34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794"/>
                  </a:lnTo>
                  <a:lnTo>
                    <a:pt x="756716" y="552957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54"/>
                  </a:lnTo>
                  <a:lnTo>
                    <a:pt x="197993" y="734034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195"/>
                  </a:lnTo>
                  <a:lnTo>
                    <a:pt x="2159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17" y="2010702"/>
              <a:ext cx="3098152" cy="295873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298" y="1975504"/>
              <a:ext cx="3155404" cy="302291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05917" y="2004123"/>
              <a:ext cx="3098165" cy="2966085"/>
            </a:xfrm>
            <a:custGeom>
              <a:avLst/>
              <a:gdLst/>
              <a:ahLst/>
              <a:cxnLst/>
              <a:rect l="l" t="t" r="r" b="b"/>
              <a:pathLst>
                <a:path w="3098165" h="2966085">
                  <a:moveTo>
                    <a:pt x="0" y="1482839"/>
                  </a:moveTo>
                  <a:lnTo>
                    <a:pt x="368" y="1445399"/>
                  </a:lnTo>
                  <a:lnTo>
                    <a:pt x="2159" y="1407591"/>
                  </a:lnTo>
                  <a:lnTo>
                    <a:pt x="7924" y="1332712"/>
                  </a:lnTo>
                  <a:lnTo>
                    <a:pt x="17995" y="1258201"/>
                  </a:lnTo>
                  <a:lnTo>
                    <a:pt x="31686" y="1184402"/>
                  </a:lnTo>
                  <a:lnTo>
                    <a:pt x="49326" y="1111313"/>
                  </a:lnTo>
                  <a:lnTo>
                    <a:pt x="70916" y="1038961"/>
                  </a:lnTo>
                  <a:lnTo>
                    <a:pt x="96481" y="967676"/>
                  </a:lnTo>
                  <a:lnTo>
                    <a:pt x="125641" y="898194"/>
                  </a:lnTo>
                  <a:lnTo>
                    <a:pt x="158407" y="829792"/>
                  </a:lnTo>
                  <a:lnTo>
                    <a:pt x="194767" y="763193"/>
                  </a:lnTo>
                  <a:lnTo>
                    <a:pt x="234365" y="698398"/>
                  </a:lnTo>
                  <a:lnTo>
                    <a:pt x="255600" y="666711"/>
                  </a:lnTo>
                  <a:lnTo>
                    <a:pt x="300596" y="605154"/>
                  </a:lnTo>
                  <a:lnTo>
                    <a:pt x="348488" y="545757"/>
                  </a:lnTo>
                  <a:lnTo>
                    <a:pt x="373684" y="516953"/>
                  </a:lnTo>
                  <a:lnTo>
                    <a:pt x="399605" y="488873"/>
                  </a:lnTo>
                  <a:lnTo>
                    <a:pt x="426237" y="461162"/>
                  </a:lnTo>
                  <a:lnTo>
                    <a:pt x="453605" y="434162"/>
                  </a:lnTo>
                  <a:lnTo>
                    <a:pt x="481685" y="408241"/>
                  </a:lnTo>
                  <a:lnTo>
                    <a:pt x="510476" y="382676"/>
                  </a:lnTo>
                  <a:lnTo>
                    <a:pt x="540004" y="357835"/>
                  </a:lnTo>
                  <a:lnTo>
                    <a:pt x="570242" y="333717"/>
                  </a:lnTo>
                  <a:lnTo>
                    <a:pt x="600837" y="310311"/>
                  </a:lnTo>
                  <a:lnTo>
                    <a:pt x="632167" y="287642"/>
                  </a:lnTo>
                  <a:lnTo>
                    <a:pt x="664197" y="265671"/>
                  </a:lnTo>
                  <a:lnTo>
                    <a:pt x="696607" y="244792"/>
                  </a:lnTo>
                  <a:lnTo>
                    <a:pt x="729716" y="224281"/>
                  </a:lnTo>
                  <a:lnTo>
                    <a:pt x="763206" y="204838"/>
                  </a:lnTo>
                  <a:lnTo>
                    <a:pt x="797407" y="186474"/>
                  </a:lnTo>
                  <a:lnTo>
                    <a:pt x="831964" y="168478"/>
                  </a:lnTo>
                  <a:lnTo>
                    <a:pt x="866876" y="151561"/>
                  </a:lnTo>
                  <a:lnTo>
                    <a:pt x="902157" y="135356"/>
                  </a:lnTo>
                  <a:lnTo>
                    <a:pt x="938161" y="120230"/>
                  </a:lnTo>
                  <a:lnTo>
                    <a:pt x="974521" y="105841"/>
                  </a:lnTo>
                  <a:lnTo>
                    <a:pt x="1011237" y="92151"/>
                  </a:lnTo>
                  <a:lnTo>
                    <a:pt x="1047965" y="79552"/>
                  </a:lnTo>
                  <a:lnTo>
                    <a:pt x="1085405" y="68033"/>
                  </a:lnTo>
                  <a:lnTo>
                    <a:pt x="1122845" y="57238"/>
                  </a:lnTo>
                  <a:lnTo>
                    <a:pt x="1160640" y="47155"/>
                  </a:lnTo>
                  <a:lnTo>
                    <a:pt x="1198803" y="38519"/>
                  </a:lnTo>
                  <a:lnTo>
                    <a:pt x="1237322" y="30238"/>
                  </a:lnTo>
                  <a:lnTo>
                    <a:pt x="1275842" y="23393"/>
                  </a:lnTo>
                  <a:lnTo>
                    <a:pt x="1314361" y="16916"/>
                  </a:lnTo>
                  <a:lnTo>
                    <a:pt x="1353248" y="11874"/>
                  </a:lnTo>
                  <a:lnTo>
                    <a:pt x="1392478" y="7556"/>
                  </a:lnTo>
                  <a:lnTo>
                    <a:pt x="1431366" y="4317"/>
                  </a:lnTo>
                  <a:lnTo>
                    <a:pt x="1470596" y="1790"/>
                  </a:lnTo>
                  <a:lnTo>
                    <a:pt x="1509839" y="355"/>
                  </a:lnTo>
                  <a:lnTo>
                    <a:pt x="1549082" y="0"/>
                  </a:lnTo>
                  <a:lnTo>
                    <a:pt x="1588325" y="355"/>
                  </a:lnTo>
                  <a:lnTo>
                    <a:pt x="1627568" y="1790"/>
                  </a:lnTo>
                  <a:lnTo>
                    <a:pt x="1666798" y="4317"/>
                  </a:lnTo>
                  <a:lnTo>
                    <a:pt x="1705686" y="7556"/>
                  </a:lnTo>
                  <a:lnTo>
                    <a:pt x="1744916" y="11874"/>
                  </a:lnTo>
                  <a:lnTo>
                    <a:pt x="1783803" y="16916"/>
                  </a:lnTo>
                  <a:lnTo>
                    <a:pt x="1822323" y="23393"/>
                  </a:lnTo>
                  <a:lnTo>
                    <a:pt x="1860842" y="30238"/>
                  </a:lnTo>
                  <a:lnTo>
                    <a:pt x="1899361" y="38519"/>
                  </a:lnTo>
                  <a:lnTo>
                    <a:pt x="1937524" y="47155"/>
                  </a:lnTo>
                  <a:lnTo>
                    <a:pt x="1975319" y="57238"/>
                  </a:lnTo>
                  <a:lnTo>
                    <a:pt x="2012759" y="68033"/>
                  </a:lnTo>
                  <a:lnTo>
                    <a:pt x="2050199" y="79552"/>
                  </a:lnTo>
                  <a:lnTo>
                    <a:pt x="2086927" y="92151"/>
                  </a:lnTo>
                  <a:lnTo>
                    <a:pt x="2123643" y="105841"/>
                  </a:lnTo>
                  <a:lnTo>
                    <a:pt x="2160003" y="120230"/>
                  </a:lnTo>
                  <a:lnTo>
                    <a:pt x="2196007" y="135356"/>
                  </a:lnTo>
                  <a:lnTo>
                    <a:pt x="2231288" y="151561"/>
                  </a:lnTo>
                  <a:lnTo>
                    <a:pt x="2266200" y="168478"/>
                  </a:lnTo>
                  <a:lnTo>
                    <a:pt x="2300757" y="186474"/>
                  </a:lnTo>
                  <a:lnTo>
                    <a:pt x="2334958" y="204838"/>
                  </a:lnTo>
                  <a:lnTo>
                    <a:pt x="2368448" y="224281"/>
                  </a:lnTo>
                  <a:lnTo>
                    <a:pt x="2401557" y="244792"/>
                  </a:lnTo>
                  <a:lnTo>
                    <a:pt x="2433967" y="265671"/>
                  </a:lnTo>
                  <a:lnTo>
                    <a:pt x="2465997" y="287642"/>
                  </a:lnTo>
                  <a:lnTo>
                    <a:pt x="2497328" y="310311"/>
                  </a:lnTo>
                  <a:lnTo>
                    <a:pt x="2527922" y="333717"/>
                  </a:lnTo>
                  <a:lnTo>
                    <a:pt x="2558161" y="357835"/>
                  </a:lnTo>
                  <a:lnTo>
                    <a:pt x="2587688" y="382676"/>
                  </a:lnTo>
                  <a:lnTo>
                    <a:pt x="2616479" y="408241"/>
                  </a:lnTo>
                  <a:lnTo>
                    <a:pt x="2644559" y="434162"/>
                  </a:lnTo>
                  <a:lnTo>
                    <a:pt x="2671927" y="461162"/>
                  </a:lnTo>
                  <a:lnTo>
                    <a:pt x="2698559" y="488873"/>
                  </a:lnTo>
                  <a:lnTo>
                    <a:pt x="2724480" y="516953"/>
                  </a:lnTo>
                  <a:lnTo>
                    <a:pt x="2749677" y="545757"/>
                  </a:lnTo>
                  <a:lnTo>
                    <a:pt x="2774162" y="575271"/>
                  </a:lnTo>
                  <a:lnTo>
                    <a:pt x="2820606" y="635762"/>
                  </a:lnTo>
                  <a:lnTo>
                    <a:pt x="2863799" y="698398"/>
                  </a:lnTo>
                  <a:lnTo>
                    <a:pt x="2903397" y="763193"/>
                  </a:lnTo>
                  <a:lnTo>
                    <a:pt x="2939757" y="829792"/>
                  </a:lnTo>
                  <a:lnTo>
                    <a:pt x="2972523" y="898194"/>
                  </a:lnTo>
                  <a:lnTo>
                    <a:pt x="3001683" y="967676"/>
                  </a:lnTo>
                  <a:lnTo>
                    <a:pt x="3027248" y="1038961"/>
                  </a:lnTo>
                  <a:lnTo>
                    <a:pt x="3048838" y="1111313"/>
                  </a:lnTo>
                  <a:lnTo>
                    <a:pt x="3066478" y="1184402"/>
                  </a:lnTo>
                  <a:lnTo>
                    <a:pt x="3080156" y="1258201"/>
                  </a:lnTo>
                  <a:lnTo>
                    <a:pt x="3090240" y="1332712"/>
                  </a:lnTo>
                  <a:lnTo>
                    <a:pt x="3096006" y="1407591"/>
                  </a:lnTo>
                  <a:lnTo>
                    <a:pt x="3098165" y="1482839"/>
                  </a:lnTo>
                  <a:lnTo>
                    <a:pt x="3097796" y="1482839"/>
                  </a:lnTo>
                  <a:lnTo>
                    <a:pt x="3097441" y="1520278"/>
                  </a:lnTo>
                  <a:lnTo>
                    <a:pt x="3093478" y="1595513"/>
                  </a:lnTo>
                  <a:lnTo>
                    <a:pt x="3085566" y="1670037"/>
                  </a:lnTo>
                  <a:lnTo>
                    <a:pt x="3073679" y="1744560"/>
                  </a:lnTo>
                  <a:lnTo>
                    <a:pt x="3057842" y="1817992"/>
                  </a:lnTo>
                  <a:lnTo>
                    <a:pt x="3038043" y="1890712"/>
                  </a:lnTo>
                  <a:lnTo>
                    <a:pt x="3014637" y="1962353"/>
                  </a:lnTo>
                  <a:lnTo>
                    <a:pt x="2987281" y="2032914"/>
                  </a:lnTo>
                  <a:lnTo>
                    <a:pt x="2956318" y="2101672"/>
                  </a:lnTo>
                  <a:lnTo>
                    <a:pt x="2939402" y="2135873"/>
                  </a:lnTo>
                  <a:lnTo>
                    <a:pt x="2903042" y="2202472"/>
                  </a:lnTo>
                  <a:lnTo>
                    <a:pt x="2863443" y="2267280"/>
                  </a:lnTo>
                  <a:lnTo>
                    <a:pt x="2820238" y="2329916"/>
                  </a:lnTo>
                  <a:lnTo>
                    <a:pt x="2773807" y="2390394"/>
                  </a:lnTo>
                  <a:lnTo>
                    <a:pt x="2749321" y="2419921"/>
                  </a:lnTo>
                  <a:lnTo>
                    <a:pt x="2724124" y="2448712"/>
                  </a:lnTo>
                  <a:lnTo>
                    <a:pt x="2698203" y="2476792"/>
                  </a:lnTo>
                  <a:lnTo>
                    <a:pt x="2671559" y="2504516"/>
                  </a:lnTo>
                  <a:lnTo>
                    <a:pt x="2644203" y="2531160"/>
                  </a:lnTo>
                  <a:lnTo>
                    <a:pt x="2616123" y="2557437"/>
                  </a:lnTo>
                  <a:lnTo>
                    <a:pt x="2587320" y="2583002"/>
                  </a:lnTo>
                  <a:lnTo>
                    <a:pt x="2557805" y="2607830"/>
                  </a:lnTo>
                  <a:lnTo>
                    <a:pt x="2527922" y="2631960"/>
                  </a:lnTo>
                  <a:lnTo>
                    <a:pt x="2496959" y="2655354"/>
                  </a:lnTo>
                  <a:lnTo>
                    <a:pt x="2465641" y="2678036"/>
                  </a:lnTo>
                  <a:lnTo>
                    <a:pt x="2433967" y="2699639"/>
                  </a:lnTo>
                  <a:lnTo>
                    <a:pt x="2401201" y="2720873"/>
                  </a:lnTo>
                  <a:lnTo>
                    <a:pt x="2368448" y="2741041"/>
                  </a:lnTo>
                  <a:lnTo>
                    <a:pt x="2334602" y="2760472"/>
                  </a:lnTo>
                  <a:lnTo>
                    <a:pt x="2300757" y="2779191"/>
                  </a:lnTo>
                  <a:lnTo>
                    <a:pt x="2266200" y="2797200"/>
                  </a:lnTo>
                  <a:lnTo>
                    <a:pt x="2231288" y="2814116"/>
                  </a:lnTo>
                  <a:lnTo>
                    <a:pt x="2195639" y="2830322"/>
                  </a:lnTo>
                  <a:lnTo>
                    <a:pt x="2160003" y="2845435"/>
                  </a:lnTo>
                  <a:lnTo>
                    <a:pt x="2123643" y="2859836"/>
                  </a:lnTo>
                  <a:lnTo>
                    <a:pt x="2086927" y="2873159"/>
                  </a:lnTo>
                  <a:lnTo>
                    <a:pt x="2050199" y="2885757"/>
                  </a:lnTo>
                  <a:lnTo>
                    <a:pt x="2012759" y="2897632"/>
                  </a:lnTo>
                  <a:lnTo>
                    <a:pt x="1975319" y="2908439"/>
                  </a:lnTo>
                  <a:lnTo>
                    <a:pt x="1937156" y="2918155"/>
                  </a:lnTo>
                  <a:lnTo>
                    <a:pt x="1899361" y="2927159"/>
                  </a:lnTo>
                  <a:lnTo>
                    <a:pt x="1860842" y="2935439"/>
                  </a:lnTo>
                  <a:lnTo>
                    <a:pt x="1822323" y="2942272"/>
                  </a:lnTo>
                  <a:lnTo>
                    <a:pt x="1783448" y="2948393"/>
                  </a:lnTo>
                  <a:lnTo>
                    <a:pt x="1744916" y="2953791"/>
                  </a:lnTo>
                  <a:lnTo>
                    <a:pt x="1705686" y="2958122"/>
                  </a:lnTo>
                  <a:lnTo>
                    <a:pt x="1666798" y="2961360"/>
                  </a:lnTo>
                  <a:lnTo>
                    <a:pt x="1627568" y="2963875"/>
                  </a:lnTo>
                  <a:lnTo>
                    <a:pt x="1588325" y="2965310"/>
                  </a:lnTo>
                  <a:lnTo>
                    <a:pt x="1549082" y="2965678"/>
                  </a:lnTo>
                  <a:lnTo>
                    <a:pt x="1549082" y="2965310"/>
                  </a:lnTo>
                  <a:lnTo>
                    <a:pt x="1509839" y="2964954"/>
                  </a:lnTo>
                  <a:lnTo>
                    <a:pt x="1470596" y="2963519"/>
                  </a:lnTo>
                  <a:lnTo>
                    <a:pt x="1431366" y="2960992"/>
                  </a:lnTo>
                  <a:lnTo>
                    <a:pt x="1392478" y="2957753"/>
                  </a:lnTo>
                  <a:lnTo>
                    <a:pt x="1353248" y="2953435"/>
                  </a:lnTo>
                  <a:lnTo>
                    <a:pt x="1314716" y="2948393"/>
                  </a:lnTo>
                  <a:lnTo>
                    <a:pt x="1275842" y="2941916"/>
                  </a:lnTo>
                  <a:lnTo>
                    <a:pt x="1237322" y="2935071"/>
                  </a:lnTo>
                  <a:lnTo>
                    <a:pt x="1198803" y="2926791"/>
                  </a:lnTo>
                  <a:lnTo>
                    <a:pt x="1160995" y="2918155"/>
                  </a:lnTo>
                  <a:lnTo>
                    <a:pt x="1122845" y="2908071"/>
                  </a:lnTo>
                  <a:lnTo>
                    <a:pt x="1085405" y="2897276"/>
                  </a:lnTo>
                  <a:lnTo>
                    <a:pt x="1047965" y="2885757"/>
                  </a:lnTo>
                  <a:lnTo>
                    <a:pt x="1011237" y="2873159"/>
                  </a:lnTo>
                  <a:lnTo>
                    <a:pt x="974521" y="2859481"/>
                  </a:lnTo>
                  <a:lnTo>
                    <a:pt x="938161" y="2845079"/>
                  </a:lnTo>
                  <a:lnTo>
                    <a:pt x="902525" y="2829953"/>
                  </a:lnTo>
                  <a:lnTo>
                    <a:pt x="866876" y="2813761"/>
                  </a:lnTo>
                  <a:lnTo>
                    <a:pt x="831964" y="2796832"/>
                  </a:lnTo>
                  <a:lnTo>
                    <a:pt x="797407" y="2779191"/>
                  </a:lnTo>
                  <a:lnTo>
                    <a:pt x="763206" y="2760472"/>
                  </a:lnTo>
                  <a:lnTo>
                    <a:pt x="729716" y="2741041"/>
                  </a:lnTo>
                  <a:lnTo>
                    <a:pt x="696607" y="2720517"/>
                  </a:lnTo>
                  <a:lnTo>
                    <a:pt x="664197" y="2699639"/>
                  </a:lnTo>
                  <a:lnTo>
                    <a:pt x="632167" y="2677680"/>
                  </a:lnTo>
                  <a:lnTo>
                    <a:pt x="600837" y="2654998"/>
                  </a:lnTo>
                  <a:lnTo>
                    <a:pt x="570242" y="2631960"/>
                  </a:lnTo>
                  <a:lnTo>
                    <a:pt x="540359" y="2607830"/>
                  </a:lnTo>
                  <a:lnTo>
                    <a:pt x="510844" y="2583002"/>
                  </a:lnTo>
                  <a:lnTo>
                    <a:pt x="482041" y="2557437"/>
                  </a:lnTo>
                  <a:lnTo>
                    <a:pt x="453961" y="2531160"/>
                  </a:lnTo>
                  <a:lnTo>
                    <a:pt x="426605" y="2504160"/>
                  </a:lnTo>
                  <a:lnTo>
                    <a:pt x="399605" y="2476792"/>
                  </a:lnTo>
                  <a:lnTo>
                    <a:pt x="373684" y="2448356"/>
                  </a:lnTo>
                  <a:lnTo>
                    <a:pt x="348488" y="2419553"/>
                  </a:lnTo>
                  <a:lnTo>
                    <a:pt x="300596" y="2360155"/>
                  </a:lnTo>
                  <a:lnTo>
                    <a:pt x="255600" y="2298598"/>
                  </a:lnTo>
                  <a:lnTo>
                    <a:pt x="214198" y="2234882"/>
                  </a:lnTo>
                  <a:lnTo>
                    <a:pt x="176047" y="2169350"/>
                  </a:lnTo>
                  <a:lnTo>
                    <a:pt x="141478" y="2101672"/>
                  </a:lnTo>
                  <a:lnTo>
                    <a:pt x="110528" y="2032914"/>
                  </a:lnTo>
                  <a:lnTo>
                    <a:pt x="83527" y="1962353"/>
                  </a:lnTo>
                  <a:lnTo>
                    <a:pt x="59766" y="1890712"/>
                  </a:lnTo>
                  <a:lnTo>
                    <a:pt x="40322" y="1817992"/>
                  </a:lnTo>
                  <a:lnTo>
                    <a:pt x="24485" y="1744560"/>
                  </a:lnTo>
                  <a:lnTo>
                    <a:pt x="12598" y="1670037"/>
                  </a:lnTo>
                  <a:lnTo>
                    <a:pt x="4317" y="1595513"/>
                  </a:lnTo>
                  <a:lnTo>
                    <a:pt x="368" y="1520278"/>
                  </a:lnTo>
                  <a:lnTo>
                    <a:pt x="0" y="1482839"/>
                  </a:lnTo>
                  <a:close/>
                </a:path>
              </a:pathLst>
            </a:custGeom>
            <a:ln w="57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3093745" y="1307058"/>
            <a:ext cx="3848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</a:tabLst>
            </a:pPr>
            <a:r>
              <a:rPr sz="3600" spc="400" dirty="0">
                <a:solidFill>
                  <a:srgbClr val="FFFFFF"/>
                </a:solidFill>
              </a:rPr>
              <a:t>1	</a:t>
            </a:r>
            <a:r>
              <a:rPr sz="4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12781" y="240398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97096" y="3326295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505225" y="424934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093745" y="5206936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384149"/>
            <a:ext cx="6629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Peak intensity vs Dopant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70" y="1143000"/>
            <a:ext cx="7177430" cy="55461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9468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0" y="384149"/>
            <a:ext cx="6629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185" dirty="0" smtClean="0">
                <a:latin typeface="Arial"/>
                <a:cs typeface="Arial"/>
              </a:rPr>
              <a:t>Peak intensity vs Dopant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9" y="1265337"/>
            <a:ext cx="7866529" cy="5065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62580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7465" y="2834300"/>
            <a:ext cx="4085590" cy="9682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6200" i="1" spc="-645" dirty="0" smtClean="0">
                <a:solidFill>
                  <a:srgbClr val="001F5F"/>
                </a:solidFill>
                <a:latin typeface="Algerian" panose="04020705040A02060702" pitchFamily="82" charset="0"/>
                <a:cs typeface="Arial"/>
              </a:rPr>
              <a:t>CONCLUSION</a:t>
            </a:r>
            <a:endParaRPr lang="en-US" sz="6200" dirty="0">
              <a:latin typeface="Algerian" panose="04020705040A02060702" pitchFamily="82" charset="0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9" y="-3048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37" y="441579"/>
            <a:ext cx="3496144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400" i="1" spc="-85" dirty="0">
                <a:solidFill>
                  <a:srgbClr val="214A11"/>
                </a:solidFill>
                <a:latin typeface="Arial"/>
                <a:cs typeface="Arial"/>
              </a:rPr>
              <a:t>CaNa</a:t>
            </a:r>
            <a:r>
              <a:rPr lang="en-US" sz="4400" i="1" spc="-85" baseline="-25000" dirty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r>
              <a:rPr lang="en-US" sz="4400" i="1" spc="-85" dirty="0">
                <a:solidFill>
                  <a:srgbClr val="214A11"/>
                </a:solidFill>
                <a:latin typeface="Arial"/>
                <a:cs typeface="Arial"/>
              </a:rPr>
              <a:t>(SO</a:t>
            </a:r>
            <a:r>
              <a:rPr lang="en-US" sz="4400" i="1" spc="-85" baseline="-25000" dirty="0">
                <a:solidFill>
                  <a:srgbClr val="214A11"/>
                </a:solidFill>
                <a:latin typeface="Arial"/>
                <a:cs typeface="Arial"/>
              </a:rPr>
              <a:t>4</a:t>
            </a:r>
            <a:r>
              <a:rPr lang="en-US" sz="4400" i="1" spc="-85" dirty="0">
                <a:solidFill>
                  <a:srgbClr val="214A11"/>
                </a:solidFill>
                <a:latin typeface="Arial"/>
                <a:cs typeface="Arial"/>
              </a:rPr>
              <a:t>)</a:t>
            </a:r>
            <a:r>
              <a:rPr lang="en-US" sz="4400" i="1" spc="-85" baseline="-25000" dirty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endParaRPr sz="415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8826" y="1626806"/>
            <a:ext cx="7976974" cy="4735830"/>
            <a:chOff x="385546" y="1640141"/>
            <a:chExt cx="4675505" cy="4735830"/>
          </a:xfrm>
        </p:grpSpPr>
        <p:sp>
          <p:nvSpPr>
            <p:cNvPr id="5" name="object 5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2000" y="2590800"/>
            <a:ext cx="678180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The TL glow curve of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CaN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a2 (SO4 )2 shows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2 peaks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at around 113◦ C and 167◦ C for 50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dose and at around 109◦ C and 166◦ C for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100Gy dose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The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sample of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CaNa2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(SO4 )2 :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Eu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(0.1mol%) shows a very high intensity single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TL glow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peak at around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164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◦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C.</a:t>
            </a: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This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shows that the addition of dopant enhances the </a:t>
            </a:r>
            <a:r>
              <a:rPr lang="en-US" i="1" spc="100" dirty="0" err="1" smtClean="0">
                <a:solidFill>
                  <a:srgbClr val="8CFD00"/>
                </a:solidFill>
                <a:latin typeface="Georgia"/>
                <a:cs typeface="Georgia"/>
              </a:rPr>
              <a:t>thermoluminescent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properties of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CaN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a2 (SO4 )2 .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9" y="-3048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37" y="441579"/>
            <a:ext cx="3496144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i="1" spc="-85" dirty="0">
                <a:solidFill>
                  <a:srgbClr val="214A11"/>
                </a:solidFill>
                <a:latin typeface="Arial"/>
                <a:cs typeface="Arial"/>
              </a:rPr>
              <a:t>Li</a:t>
            </a:r>
            <a:r>
              <a:rPr lang="en-US" sz="4400" i="1" spc="-85" baseline="-25000" dirty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r>
              <a:rPr lang="en-US" sz="4400" i="1" spc="-85" dirty="0">
                <a:solidFill>
                  <a:srgbClr val="214A11"/>
                </a:solidFill>
                <a:latin typeface="Arial"/>
                <a:cs typeface="Arial"/>
              </a:rPr>
              <a:t>SiO</a:t>
            </a:r>
            <a:r>
              <a:rPr lang="en-US" sz="4400" i="1" spc="-85" baseline="-25000" dirty="0">
                <a:solidFill>
                  <a:srgbClr val="214A1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7200" y="1829493"/>
            <a:ext cx="7976974" cy="4735830"/>
            <a:chOff x="385546" y="1640141"/>
            <a:chExt cx="4675505" cy="4735830"/>
          </a:xfrm>
        </p:grpSpPr>
        <p:sp>
          <p:nvSpPr>
            <p:cNvPr id="5" name="object 5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4287" y="2514103"/>
            <a:ext cx="7162800" cy="3111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The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main feature of lithium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metasilicate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is its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high sensitivity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to ionizing radiation for a wide energy range.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Also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, Li2 SiO3 (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Zef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f = 10.5) being low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Z materials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, are near tissue equivalent and may find application in the field of radiation dosimetry.</a:t>
            </a: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Lithium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metasilicate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yields glow curves with two to three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major peaks.</a:t>
            </a:r>
          </a:p>
          <a:p>
            <a:pPr marL="298450" marR="252729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On addition of dopants, the </a:t>
            </a:r>
            <a:r>
              <a:rPr lang="en-US" i="1" spc="100" dirty="0" err="1" smtClean="0">
                <a:solidFill>
                  <a:srgbClr val="8CFD00"/>
                </a:solidFill>
                <a:latin typeface="Georgia"/>
                <a:cs typeface="Georgia"/>
              </a:rPr>
              <a:t>thermoluminescence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intensities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in much higher than that of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undoped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sample.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Doping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with Terbium and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Erbium results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in maximum intensities for 50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and 100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gammma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irradiation.</a:t>
            </a:r>
            <a:endParaRPr i="1" spc="100" dirty="0">
              <a:solidFill>
                <a:srgbClr val="8CFD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64740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1217" y="2937259"/>
            <a:ext cx="4396740" cy="972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b="1" i="1" spc="-150" dirty="0">
                <a:solidFill>
                  <a:srgbClr val="000000"/>
                </a:solidFill>
                <a:latin typeface="Trebuchet MS"/>
                <a:cs typeface="Trebuchet MS"/>
              </a:rPr>
              <a:t>Introduction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2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723" y="791552"/>
            <a:ext cx="5864708" cy="2375087"/>
            <a:chOff x="290499" y="784059"/>
            <a:chExt cx="5553710" cy="2004695"/>
          </a:xfrm>
        </p:grpSpPr>
        <p:sp>
          <p:nvSpPr>
            <p:cNvPr id="4" name="object 4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8437" y="791997"/>
            <a:ext cx="5522595" cy="2128788"/>
          </a:xfrm>
          <a:prstGeom prst="rect">
            <a:avLst/>
          </a:prstGeom>
          <a:ln w="15839">
            <a:noFill/>
          </a:ln>
        </p:spPr>
        <p:txBody>
          <a:bodyPr vert="horz" wrap="square" lIns="0" tIns="38100" rIns="0" bIns="0" rtlCol="0">
            <a:spAutoFit/>
          </a:bodyPr>
          <a:lstStyle/>
          <a:p>
            <a:pPr marR="266065" algn="ctr">
              <a:lnSpc>
                <a:spcPts val="2295"/>
              </a:lnSpc>
              <a:spcBef>
                <a:spcPts val="300"/>
              </a:spcBef>
            </a:pPr>
            <a:r>
              <a:rPr sz="2050" i="1" dirty="0" smtClean="0">
                <a:solidFill>
                  <a:srgbClr val="5FCCF3"/>
                </a:solidFill>
                <a:latin typeface="Arial"/>
                <a:cs typeface="Arial"/>
              </a:rPr>
              <a:t>RADIATION</a:t>
            </a:r>
            <a:endParaRPr sz="2050" dirty="0">
              <a:latin typeface="Arial"/>
              <a:cs typeface="Arial"/>
            </a:endParaRPr>
          </a:p>
          <a:p>
            <a:pPr marL="375285" indent="-285750">
              <a:lnSpc>
                <a:spcPts val="1995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lang="en-US" i="1" spc="80" dirty="0">
                <a:solidFill>
                  <a:srgbClr val="FFFF00"/>
                </a:solidFill>
                <a:latin typeface="Georgia"/>
                <a:cs typeface="Georgia"/>
              </a:rPr>
              <a:t>Radiation is the transfer of energy through electromagnetic waves </a:t>
            </a:r>
            <a:r>
              <a:rPr lang="en-US" i="1" spc="80" dirty="0" smtClean="0">
                <a:solidFill>
                  <a:srgbClr val="FFFF00"/>
                </a:solidFill>
                <a:latin typeface="Georgia"/>
                <a:cs typeface="Georgia"/>
              </a:rPr>
              <a:t>or subatomic </a:t>
            </a:r>
            <a:r>
              <a:rPr lang="en-US" i="1" spc="80" dirty="0">
                <a:solidFill>
                  <a:srgbClr val="FFFF00"/>
                </a:solidFill>
                <a:latin typeface="Georgia"/>
                <a:cs typeface="Georgia"/>
              </a:rPr>
              <a:t>particles</a:t>
            </a:r>
            <a:r>
              <a:rPr lang="en-US" i="1" spc="80" dirty="0" smtClean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89535">
              <a:lnSpc>
                <a:spcPts val="1995"/>
              </a:lnSpc>
              <a:tabLst>
                <a:tab pos="375285" algn="l"/>
                <a:tab pos="375920" algn="l"/>
              </a:tabLst>
            </a:pPr>
            <a:endParaRPr lang="en-US" i="1" spc="80" dirty="0" smtClean="0">
              <a:solidFill>
                <a:srgbClr val="FFFF00"/>
              </a:solidFill>
              <a:latin typeface="Georgia"/>
              <a:cs typeface="Georgia"/>
            </a:endParaRPr>
          </a:p>
          <a:p>
            <a:pPr marL="375285" indent="-285750">
              <a:lnSpc>
                <a:spcPts val="1995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Understanding the nature, types, sources, and effects of radiation is essential </a:t>
            </a:r>
            <a:r>
              <a:rPr lang="en-US" i="1" spc="85" dirty="0" smtClean="0">
                <a:solidFill>
                  <a:srgbClr val="FFFF00"/>
                </a:solidFill>
                <a:latin typeface="Georgia"/>
                <a:cs typeface="Georgia"/>
              </a:rPr>
              <a:t>for ensuring </a:t>
            </a: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its safe and responsible use.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98154" y="753842"/>
            <a:ext cx="3269645" cy="2446558"/>
            <a:chOff x="5798155" y="753842"/>
            <a:chExt cx="3096260" cy="20650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1000" y="3786594"/>
            <a:ext cx="8534399" cy="2068515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wrap="square" lIns="0" tIns="13970" rIns="0" bIns="0" rtlCol="0">
            <a:spAutoFit/>
          </a:bodyPr>
          <a:lstStyle/>
          <a:p>
            <a:pPr marL="271780" algn="ctr">
              <a:lnSpc>
                <a:spcPct val="100000"/>
              </a:lnSpc>
              <a:spcBef>
                <a:spcPts val="110"/>
              </a:spcBef>
            </a:pPr>
            <a:r>
              <a:rPr lang="en-US" sz="1850" i="1" spc="10" dirty="0" smtClean="0">
                <a:solidFill>
                  <a:srgbClr val="5FCCF3"/>
                </a:solidFill>
                <a:latin typeface="Arial"/>
                <a:cs typeface="Arial"/>
              </a:rPr>
              <a:t>RADIATION DOSIMETRY</a:t>
            </a:r>
            <a:endParaRPr sz="1850" dirty="0">
              <a:latin typeface="Arial"/>
              <a:cs typeface="Arial"/>
            </a:endParaRPr>
          </a:p>
          <a:p>
            <a:pPr marL="298450" marR="17145" indent="-285750">
              <a:lnSpc>
                <a:spcPct val="100000"/>
              </a:lnSpc>
              <a:spcBef>
                <a:spcPts val="1545"/>
              </a:spcBef>
              <a:buFont typeface="Arial" panose="020B0604020202020204" pitchFamily="34" charset="0"/>
              <a:buChar char="•"/>
            </a:pP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Radiation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Dosimetry is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the science and practice of measuring and assessing the dose of ionizing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radiation received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by an object or an individual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298450" marR="17145" indent="-285750">
              <a:lnSpc>
                <a:spcPct val="100000"/>
              </a:lnSpc>
              <a:spcBef>
                <a:spcPts val="1545"/>
              </a:spcBef>
              <a:buFont typeface="Arial" panose="020B0604020202020204" pitchFamily="34" charset="0"/>
              <a:buChar char="•"/>
            </a:pP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By accurately quantifying radiation doses, dosimetry enables the evaluation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of potential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health risks, optimization of radiation procedures, and adherence to safety standards.</a:t>
            </a:r>
            <a:endParaRPr i="1" spc="45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" y="0"/>
            <a:ext cx="9144000" cy="68576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21" y="0"/>
            <a:ext cx="9127802" cy="2438400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921" y="29933"/>
            <a:ext cx="9127802" cy="650178"/>
          </a:xfrm>
          <a:prstGeom prst="rect">
            <a:avLst/>
          </a:prstGeom>
          <a:noFill/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125" dirty="0">
                <a:solidFill>
                  <a:srgbClr val="FFFF00"/>
                </a:solidFill>
                <a:latin typeface="Arial"/>
                <a:cs typeface="Arial"/>
              </a:rPr>
              <a:t>Effects</a:t>
            </a:r>
            <a:r>
              <a:rPr lang="en-US" sz="3200" b="1" i="1" spc="190" dirty="0">
                <a:solidFill>
                  <a:srgbClr val="FFFF00"/>
                </a:solidFill>
              </a:rPr>
              <a:t> </a:t>
            </a:r>
            <a:r>
              <a:rPr lang="en-US" sz="4150" i="1" spc="125" dirty="0">
                <a:solidFill>
                  <a:srgbClr val="FFFF00"/>
                </a:solidFill>
                <a:latin typeface="Arial"/>
                <a:cs typeface="Arial"/>
              </a:rPr>
              <a:t>of Radiation</a:t>
            </a:r>
            <a:endParaRPr sz="4150" i="1" spc="125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468333"/>
            <a:ext cx="9227604" cy="43893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10668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The effects of radiation on living organisms can be divided into two main categories: deterministic effects </a:t>
            </a:r>
            <a:r>
              <a:rPr lang="en-US" i="1" spc="85" dirty="0" smtClean="0">
                <a:solidFill>
                  <a:srgbClr val="FFFF00"/>
                </a:solidFill>
                <a:latin typeface="Georgia"/>
                <a:cs typeface="Georgia"/>
              </a:rPr>
              <a:t>and stochastic effects. These effects depend on various factors, including the type of radiation, the dose received, and </a:t>
            </a: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the duration of exposure.</a:t>
            </a:r>
            <a:endParaRPr lang="en-IN" i="1" spc="85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362200"/>
            <a:ext cx="6532752" cy="1477328"/>
          </a:xfrm>
        </p:spPr>
        <p:txBody>
          <a:bodyPr/>
          <a:lstStyle/>
          <a:p>
            <a:pPr algn="ctr"/>
            <a:r>
              <a:rPr lang="en-US" sz="4800" b="1" i="1" spc="190" dirty="0" err="1">
                <a:solidFill>
                  <a:srgbClr val="FFFF00"/>
                </a:solidFill>
              </a:rPr>
              <a:t>Thermoluminescence</a:t>
            </a:r>
            <a:r>
              <a:rPr lang="en-US" sz="4800" b="1" i="1" spc="190" dirty="0">
                <a:solidFill>
                  <a:srgbClr val="FFFF00"/>
                </a:solidFill>
              </a:rPr>
              <a:t> Dosimetry</a:t>
            </a:r>
            <a:endParaRPr lang="en-IN" sz="4800" b="1" i="1" spc="19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1380" y="822227"/>
            <a:ext cx="4725035" cy="5213350"/>
            <a:chOff x="231838" y="914044"/>
            <a:chExt cx="4725035" cy="5213350"/>
          </a:xfrm>
          <a:solidFill>
            <a:schemeClr val="bg1"/>
          </a:solidFill>
        </p:grpSpPr>
        <p:sp>
          <p:nvSpPr>
            <p:cNvPr id="5" name="object 5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38566" y="1166497"/>
            <a:ext cx="4004145" cy="6642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52145" marR="5080" indent="-640080">
              <a:lnSpc>
                <a:spcPts val="4790"/>
              </a:lnSpc>
              <a:spcBef>
                <a:spcPts val="380"/>
              </a:spcBef>
            </a:pPr>
            <a:r>
              <a:rPr lang="en-US" sz="3600" i="1" spc="-175" dirty="0" err="1" smtClean="0">
                <a:solidFill>
                  <a:srgbClr val="FFFF00"/>
                </a:solidFill>
                <a:latin typeface="Arial"/>
                <a:cs typeface="Arial"/>
              </a:rPr>
              <a:t>Thermoluminescence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801" y="1090149"/>
            <a:ext cx="4239260" cy="420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Georgia"/>
                <a:cs typeface="Georgia"/>
              </a:rPr>
              <a:t>Thermoluminescence</a:t>
            </a:r>
            <a:r>
              <a:rPr lang="en-US" dirty="0">
                <a:latin typeface="Georgia"/>
                <a:cs typeface="Georgia"/>
              </a:rPr>
              <a:t> (TL) is a luminescence </a:t>
            </a:r>
            <a:r>
              <a:rPr lang="en-US" dirty="0" smtClean="0">
                <a:latin typeface="Georgia"/>
                <a:cs typeface="Georgia"/>
              </a:rPr>
              <a:t>phenomenon </a:t>
            </a:r>
            <a:r>
              <a:rPr lang="en-US" dirty="0">
                <a:latin typeface="Georgia"/>
                <a:cs typeface="Georgia"/>
              </a:rPr>
              <a:t>of an insulator or semiconductor which can </a:t>
            </a:r>
            <a:r>
              <a:rPr lang="en-US" dirty="0" smtClean="0">
                <a:latin typeface="Georgia"/>
                <a:cs typeface="Georgia"/>
              </a:rPr>
              <a:t>be observed </a:t>
            </a:r>
            <a:r>
              <a:rPr lang="en-US" dirty="0">
                <a:latin typeface="Georgia"/>
                <a:cs typeface="Georgia"/>
              </a:rPr>
              <a:t>when the solid is thermally stimulated. </a:t>
            </a: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In </a:t>
            </a:r>
            <a:r>
              <a:rPr lang="en-US" dirty="0">
                <a:latin typeface="Georgia"/>
                <a:cs typeface="Georgia"/>
              </a:rPr>
              <a:t>order for a material to be </a:t>
            </a:r>
            <a:r>
              <a:rPr lang="en-US" dirty="0" err="1">
                <a:latin typeface="Georgia"/>
                <a:cs typeface="Georgia"/>
              </a:rPr>
              <a:t>thermoluminous</a:t>
            </a:r>
            <a:r>
              <a:rPr lang="en-US" dirty="0">
                <a:latin typeface="Georgia"/>
                <a:cs typeface="Georgia"/>
              </a:rPr>
              <a:t>, it must </a:t>
            </a:r>
            <a:r>
              <a:rPr lang="en-US" dirty="0" smtClean="0">
                <a:latin typeface="Georgia"/>
                <a:cs typeface="Georgia"/>
              </a:rPr>
              <a:t>first be </a:t>
            </a:r>
            <a:r>
              <a:rPr lang="en-US" dirty="0">
                <a:latin typeface="Georgia"/>
                <a:cs typeface="Georgia"/>
              </a:rPr>
              <a:t>an insulator or a semiconductor because metals do not </a:t>
            </a:r>
            <a:r>
              <a:rPr lang="en-US" dirty="0" smtClean="0">
                <a:latin typeface="Georgia"/>
                <a:cs typeface="Georgia"/>
              </a:rPr>
              <a:t>show </a:t>
            </a:r>
            <a:r>
              <a:rPr lang="en-US" dirty="0" err="1" smtClean="0">
                <a:latin typeface="Georgia"/>
                <a:cs typeface="Georgia"/>
              </a:rPr>
              <a:t>thermoluminescence</a:t>
            </a:r>
            <a:r>
              <a:rPr lang="en-US" dirty="0" smtClean="0">
                <a:latin typeface="Georgia"/>
                <a:cs typeface="Georgia"/>
              </a:rPr>
              <a:t>.</a:t>
            </a: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Energy must have </a:t>
            </a:r>
            <a:r>
              <a:rPr lang="en-US" dirty="0">
                <a:latin typeface="Georgia"/>
                <a:cs typeface="Georgia"/>
              </a:rPr>
              <a:t>been absorbed by the substance at some point while it was exposed to </a:t>
            </a:r>
            <a:r>
              <a:rPr lang="en-US" dirty="0" err="1">
                <a:latin typeface="Georgia"/>
                <a:cs typeface="Georgia"/>
              </a:rPr>
              <a:t>ionising</a:t>
            </a:r>
            <a:r>
              <a:rPr lang="en-US" dirty="0">
                <a:latin typeface="Georgia"/>
                <a:cs typeface="Georgia"/>
              </a:rPr>
              <a:t> radiation. </a:t>
            </a:r>
            <a:endParaRPr lang="en-US" dirty="0" smtClean="0">
              <a:latin typeface="Georgia"/>
              <a:cs typeface="Georgia"/>
            </a:endParaRP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Material must be heated for luminescence to occur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45" y="2147889"/>
            <a:ext cx="4177585" cy="3887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19" y="356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358" y="464326"/>
            <a:ext cx="9000642" cy="6642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85140" algn="ctr">
              <a:lnSpc>
                <a:spcPts val="4790"/>
              </a:lnSpc>
              <a:spcBef>
                <a:spcPts val="380"/>
              </a:spcBef>
            </a:pPr>
            <a:r>
              <a:rPr lang="en-US" sz="4150" i="1" spc="50" dirty="0" smtClean="0">
                <a:solidFill>
                  <a:srgbClr val="FFFF00"/>
                </a:solidFill>
                <a:latin typeface="Arial"/>
                <a:cs typeface="Arial"/>
              </a:rPr>
              <a:t>Properties of ideal dosimeter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1659" y="302390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1659" y="39980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41659" y="52148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3358" y="1181278"/>
            <a:ext cx="8772042" cy="5067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464959" y="17526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Accuracy</a:t>
            </a:r>
            <a:r>
              <a:rPr lang="en-US" b="1" dirty="0"/>
              <a:t>: </a:t>
            </a:r>
            <a:r>
              <a:rPr lang="en-US" dirty="0"/>
              <a:t>An ideal dosimeter should provide accurate measurements of radiation doses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Sensitivity</a:t>
            </a:r>
            <a:r>
              <a:rPr lang="en-US" b="1" dirty="0"/>
              <a:t>: </a:t>
            </a:r>
            <a:r>
              <a:rPr lang="en-US" dirty="0"/>
              <a:t>The dosimeter should be highly sensitive to radiation, capable of detecting even low </a:t>
            </a:r>
            <a:r>
              <a:rPr lang="en-US" dirty="0" smtClean="0"/>
              <a:t>levels of </a:t>
            </a:r>
            <a:r>
              <a:rPr lang="en-US" dirty="0"/>
              <a:t>radiation exposure.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</a:t>
            </a:r>
            <a:r>
              <a:rPr lang="en-US" b="1" dirty="0" smtClean="0"/>
              <a:t>tability</a:t>
            </a:r>
            <a:r>
              <a:rPr lang="en-US" b="1" dirty="0"/>
              <a:t>: </a:t>
            </a:r>
            <a:r>
              <a:rPr lang="en-US" dirty="0"/>
              <a:t>An ideal dosimeter should exhibit stability over time, meaning its response to radiation </a:t>
            </a:r>
            <a:r>
              <a:rPr lang="en-US" dirty="0" smtClean="0"/>
              <a:t>doses remains </a:t>
            </a:r>
            <a:r>
              <a:rPr lang="en-US" dirty="0"/>
              <a:t>consistent throughout its operational </a:t>
            </a:r>
            <a:r>
              <a:rPr lang="en-US" dirty="0" smtClean="0"/>
              <a:t>lifespan.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Energy </a:t>
            </a:r>
            <a:r>
              <a:rPr lang="en-US" b="1" dirty="0"/>
              <a:t>Dependence</a:t>
            </a:r>
            <a:r>
              <a:rPr lang="en-US" b="1" dirty="0" smtClean="0"/>
              <a:t>: </a:t>
            </a:r>
            <a:r>
              <a:rPr lang="en-US" dirty="0" smtClean="0"/>
              <a:t>The </a:t>
            </a:r>
            <a:r>
              <a:rPr lang="en-US" dirty="0"/>
              <a:t>dosimeter should have minimal energy dependence, meaning it </a:t>
            </a:r>
            <a:r>
              <a:rPr lang="en-US" dirty="0" smtClean="0"/>
              <a:t>should provide </a:t>
            </a:r>
            <a:r>
              <a:rPr lang="en-US" dirty="0"/>
              <a:t>consistent dose measurements across a broad range of radiation energies and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Linearity</a:t>
            </a:r>
            <a:r>
              <a:rPr lang="en-US" b="1" dirty="0"/>
              <a:t>: </a:t>
            </a:r>
            <a:r>
              <a:rPr lang="en-US" dirty="0"/>
              <a:t>The dosimeter’s response should be linear across a wide range of dose </a:t>
            </a:r>
            <a:r>
              <a:rPr lang="en-US" dirty="0" smtClean="0"/>
              <a:t>levels.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Tissue-Equivalent</a:t>
            </a:r>
            <a:r>
              <a:rPr lang="en-US" b="1" dirty="0"/>
              <a:t>: </a:t>
            </a:r>
            <a:r>
              <a:rPr lang="en-US" dirty="0"/>
              <a:t>An ideal dosimeter should mimic the radiation absorption characteristics of </a:t>
            </a:r>
            <a:r>
              <a:rPr lang="en-US" dirty="0" smtClean="0"/>
              <a:t>human tissue</a:t>
            </a:r>
            <a:r>
              <a:rPr lang="en-US" dirty="0"/>
              <a:t>. 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2467661"/>
            <a:ext cx="9144000" cy="192232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spcBef>
                <a:spcPts val="110"/>
              </a:spcBef>
            </a:pP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Calcium Sodium </a:t>
            </a:r>
            <a:r>
              <a:rPr lang="en-US" sz="6200" i="1" spc="-85" dirty="0" err="1" smtClean="0">
                <a:solidFill>
                  <a:srgbClr val="214A11"/>
                </a:solidFill>
                <a:latin typeface="Arial"/>
                <a:cs typeface="Arial"/>
              </a:rPr>
              <a:t>Sulphate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/>
            </a:r>
            <a:b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</a:b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CaNa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(SO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4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)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endParaRPr sz="6200" i="1" spc="-85" baseline="-25000" dirty="0">
              <a:solidFill>
                <a:srgbClr val="214A1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699</Words>
  <Application>Microsoft Office PowerPoint</Application>
  <PresentationFormat>On-screen Show (4:3)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Algerian</vt:lpstr>
      <vt:lpstr>Arial</vt:lpstr>
      <vt:lpstr>Arial MT</vt:lpstr>
      <vt:lpstr>Calibri</vt:lpstr>
      <vt:lpstr>Georgia</vt:lpstr>
      <vt:lpstr>Times New Roman</vt:lpstr>
      <vt:lpstr>Trebuchet MS</vt:lpstr>
      <vt:lpstr>Office Theme</vt:lpstr>
      <vt:lpstr>TO INVESTIGATE THE THERMOLUMINESCENT PROPERTIES OF SYNTHESIZED NANOPHOSPHORS FOR USE IN RADIATION DOSIMETRY</vt:lpstr>
      <vt:lpstr>1 Introduction</vt:lpstr>
      <vt:lpstr>Introduction</vt:lpstr>
      <vt:lpstr>PowerPoint Presentation</vt:lpstr>
      <vt:lpstr>Effects of Radiation</vt:lpstr>
      <vt:lpstr>Thermoluminescence Dosimetry</vt:lpstr>
      <vt:lpstr>Thermoluminescence</vt:lpstr>
      <vt:lpstr>Properties of ideal dosimeter</vt:lpstr>
      <vt:lpstr>Calcium Sodium Sulphate CaNa2(SO4)2</vt:lpstr>
      <vt:lpstr>Synthesis</vt:lpstr>
      <vt:lpstr>Results</vt:lpstr>
      <vt:lpstr>Results</vt:lpstr>
      <vt:lpstr>Lithium metasilicate Li2SiO3</vt:lpstr>
      <vt:lpstr>Synthesis</vt:lpstr>
      <vt:lpstr>Results</vt:lpstr>
      <vt:lpstr>Results</vt:lpstr>
      <vt:lpstr>Results</vt:lpstr>
      <vt:lpstr>Effect of Doping</vt:lpstr>
      <vt:lpstr>Effect of Doping</vt:lpstr>
      <vt:lpstr>Peak intensity vs Dopant</vt:lpstr>
      <vt:lpstr>Peak intensity vs Dopant</vt:lpstr>
      <vt:lpstr>CONCLUSION</vt:lpstr>
      <vt:lpstr>CaNa2(SO4)2</vt:lpstr>
      <vt:lpstr>Li2SiO3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MEEMIK ROY</dc:creator>
  <cp:lastModifiedBy>Meemik</cp:lastModifiedBy>
  <cp:revision>22</cp:revision>
  <dcterms:created xsi:type="dcterms:W3CDTF">2022-06-29T18:20:42Z</dcterms:created>
  <dcterms:modified xsi:type="dcterms:W3CDTF">2023-06-08T07:19:24Z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2022-06-29T00:00:00Z</vt:filetime>
  </property>
  <property fmtid="{D5CDD505-2E9C-101B-9397-08002B2CF9AE}" pid="3" name="Creator">
    <vt:lpwstr>Impress</vt:lpwstr>
  </property>
  <property fmtid="{D5CDD505-2E9C-101B-9397-08002B2CF9AE}" pid="4" name="LastSaved">
    <vt:filetime>2022-06-29T00:00:00Z</vt:filetime>
  </property>
</Properties>
</file>